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7" r:id="rId4"/>
    <p:sldId id="272" r:id="rId5"/>
    <p:sldId id="266" r:id="rId6"/>
    <p:sldId id="273" r:id="rId7"/>
    <p:sldId id="274" r:id="rId8"/>
    <p:sldId id="275" r:id="rId9"/>
  </p:sldIdLst>
  <p:sldSz cx="13501688" cy="5400675"/>
  <p:notesSz cx="6858000" cy="9144000"/>
  <p:defaultTextStyle>
    <a:defPPr>
      <a:defRPr lang="cs-CZ"/>
    </a:defPPr>
    <a:lvl1pPr marL="0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3130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6265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9395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32525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15656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98789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81919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65051" algn="l" defTabSz="1366265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86" y="-1122"/>
      </p:cViewPr>
      <p:guideLst>
        <p:guide orient="horz" pos="1701"/>
        <p:guide pos="42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12629" y="1677716"/>
            <a:ext cx="11476434" cy="115764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25259" y="3060385"/>
            <a:ext cx="9451184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3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6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32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1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9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81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65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76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37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09561" y="227531"/>
            <a:ext cx="2390922" cy="483810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2103" y="227531"/>
            <a:ext cx="6952430" cy="483810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791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66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542" y="3470437"/>
            <a:ext cx="11476434" cy="1072634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542" y="2289039"/>
            <a:ext cx="11476434" cy="1181397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313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626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939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325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156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987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8191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650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1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2101" y="1322665"/>
            <a:ext cx="4671678" cy="374296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28808" y="1322665"/>
            <a:ext cx="4671680" cy="374296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353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088" y="216283"/>
            <a:ext cx="12151520" cy="900113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087" y="1208905"/>
            <a:ext cx="5965590" cy="50381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3130" indent="0">
              <a:buNone/>
              <a:defRPr sz="3000" b="1"/>
            </a:lvl2pPr>
            <a:lvl3pPr marL="1366265" indent="0">
              <a:buNone/>
              <a:defRPr sz="2700" b="1"/>
            </a:lvl3pPr>
            <a:lvl4pPr marL="2049395" indent="0">
              <a:buNone/>
              <a:defRPr sz="2400" b="1"/>
            </a:lvl4pPr>
            <a:lvl5pPr marL="2732525" indent="0">
              <a:buNone/>
              <a:defRPr sz="2400" b="1"/>
            </a:lvl5pPr>
            <a:lvl6pPr marL="3415656" indent="0">
              <a:buNone/>
              <a:defRPr sz="2400" b="1"/>
            </a:lvl6pPr>
            <a:lvl7pPr marL="4098789" indent="0">
              <a:buNone/>
              <a:defRPr sz="2400" b="1"/>
            </a:lvl7pPr>
            <a:lvl8pPr marL="4781919" indent="0">
              <a:buNone/>
              <a:defRPr sz="2400" b="1"/>
            </a:lvl8pPr>
            <a:lvl9pPr marL="5465051" indent="0">
              <a:buNone/>
              <a:defRPr sz="24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5087" y="1712715"/>
            <a:ext cx="5965590" cy="3111639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858672" y="1208905"/>
            <a:ext cx="5967933" cy="50381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3130" indent="0">
              <a:buNone/>
              <a:defRPr sz="3000" b="1"/>
            </a:lvl2pPr>
            <a:lvl3pPr marL="1366265" indent="0">
              <a:buNone/>
              <a:defRPr sz="2700" b="1"/>
            </a:lvl3pPr>
            <a:lvl4pPr marL="2049395" indent="0">
              <a:buNone/>
              <a:defRPr sz="2400" b="1"/>
            </a:lvl4pPr>
            <a:lvl5pPr marL="2732525" indent="0">
              <a:buNone/>
              <a:defRPr sz="2400" b="1"/>
            </a:lvl5pPr>
            <a:lvl6pPr marL="3415656" indent="0">
              <a:buNone/>
              <a:defRPr sz="2400" b="1"/>
            </a:lvl6pPr>
            <a:lvl7pPr marL="4098789" indent="0">
              <a:buNone/>
              <a:defRPr sz="2400" b="1"/>
            </a:lvl7pPr>
            <a:lvl8pPr marL="4781919" indent="0">
              <a:buNone/>
              <a:defRPr sz="2400" b="1"/>
            </a:lvl8pPr>
            <a:lvl9pPr marL="5465051" indent="0">
              <a:buNone/>
              <a:defRPr sz="24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858672" y="1712715"/>
            <a:ext cx="5967933" cy="3111639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95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903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41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090" y="215032"/>
            <a:ext cx="4441959" cy="91511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8790" y="215028"/>
            <a:ext cx="7547817" cy="460932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5090" y="1130142"/>
            <a:ext cx="4441959" cy="3694212"/>
          </a:xfrm>
        </p:spPr>
        <p:txBody>
          <a:bodyPr/>
          <a:lstStyle>
            <a:lvl1pPr marL="0" indent="0">
              <a:buNone/>
              <a:defRPr sz="2100"/>
            </a:lvl1pPr>
            <a:lvl2pPr marL="683130" indent="0">
              <a:buNone/>
              <a:defRPr sz="1800"/>
            </a:lvl2pPr>
            <a:lvl3pPr marL="1366265" indent="0">
              <a:buNone/>
              <a:defRPr sz="1500"/>
            </a:lvl3pPr>
            <a:lvl4pPr marL="2049395" indent="0">
              <a:buNone/>
              <a:defRPr sz="1400"/>
            </a:lvl4pPr>
            <a:lvl5pPr marL="2732525" indent="0">
              <a:buNone/>
              <a:defRPr sz="1400"/>
            </a:lvl5pPr>
            <a:lvl6pPr marL="3415656" indent="0">
              <a:buNone/>
              <a:defRPr sz="1400"/>
            </a:lvl6pPr>
            <a:lvl7pPr marL="4098789" indent="0">
              <a:buNone/>
              <a:defRPr sz="1400"/>
            </a:lvl7pPr>
            <a:lvl8pPr marL="4781919" indent="0">
              <a:buNone/>
              <a:defRPr sz="1400"/>
            </a:lvl8pPr>
            <a:lvl9pPr marL="5465051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12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6431" y="3780476"/>
            <a:ext cx="8101013" cy="446306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646431" y="482562"/>
            <a:ext cx="8101013" cy="3240405"/>
          </a:xfrm>
        </p:spPr>
        <p:txBody>
          <a:bodyPr/>
          <a:lstStyle>
            <a:lvl1pPr marL="0" indent="0">
              <a:buNone/>
              <a:defRPr sz="4800"/>
            </a:lvl1pPr>
            <a:lvl2pPr marL="683130" indent="0">
              <a:buNone/>
              <a:defRPr sz="4200"/>
            </a:lvl2pPr>
            <a:lvl3pPr marL="1366265" indent="0">
              <a:buNone/>
              <a:defRPr sz="3600"/>
            </a:lvl3pPr>
            <a:lvl4pPr marL="2049395" indent="0">
              <a:buNone/>
              <a:defRPr sz="3000"/>
            </a:lvl4pPr>
            <a:lvl5pPr marL="2732525" indent="0">
              <a:buNone/>
              <a:defRPr sz="3000"/>
            </a:lvl5pPr>
            <a:lvl6pPr marL="3415656" indent="0">
              <a:buNone/>
              <a:defRPr sz="3000"/>
            </a:lvl6pPr>
            <a:lvl7pPr marL="4098789" indent="0">
              <a:buNone/>
              <a:defRPr sz="3000"/>
            </a:lvl7pPr>
            <a:lvl8pPr marL="4781919" indent="0">
              <a:buNone/>
              <a:defRPr sz="3000"/>
            </a:lvl8pPr>
            <a:lvl9pPr marL="5465051" indent="0">
              <a:buNone/>
              <a:defRPr sz="3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646431" y="4226783"/>
            <a:ext cx="8101013" cy="633830"/>
          </a:xfrm>
        </p:spPr>
        <p:txBody>
          <a:bodyPr/>
          <a:lstStyle>
            <a:lvl1pPr marL="0" indent="0">
              <a:buNone/>
              <a:defRPr sz="2100"/>
            </a:lvl1pPr>
            <a:lvl2pPr marL="683130" indent="0">
              <a:buNone/>
              <a:defRPr sz="1800"/>
            </a:lvl2pPr>
            <a:lvl3pPr marL="1366265" indent="0">
              <a:buNone/>
              <a:defRPr sz="1500"/>
            </a:lvl3pPr>
            <a:lvl4pPr marL="2049395" indent="0">
              <a:buNone/>
              <a:defRPr sz="1400"/>
            </a:lvl4pPr>
            <a:lvl5pPr marL="2732525" indent="0">
              <a:buNone/>
              <a:defRPr sz="1400"/>
            </a:lvl5pPr>
            <a:lvl6pPr marL="3415656" indent="0">
              <a:buNone/>
              <a:defRPr sz="1400"/>
            </a:lvl6pPr>
            <a:lvl7pPr marL="4098789" indent="0">
              <a:buNone/>
              <a:defRPr sz="1400"/>
            </a:lvl7pPr>
            <a:lvl8pPr marL="4781919" indent="0">
              <a:buNone/>
              <a:defRPr sz="1400"/>
            </a:lvl8pPr>
            <a:lvl9pPr marL="5465051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77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8000" b="-1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75088" y="216283"/>
            <a:ext cx="12151520" cy="900113"/>
          </a:xfrm>
          <a:prstGeom prst="rect">
            <a:avLst/>
          </a:prstGeom>
        </p:spPr>
        <p:txBody>
          <a:bodyPr vert="horz" lIns="136628" tIns="68313" rIns="136628" bIns="68313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5088" y="1260161"/>
            <a:ext cx="12151520" cy="3564197"/>
          </a:xfrm>
          <a:prstGeom prst="rect">
            <a:avLst/>
          </a:prstGeom>
        </p:spPr>
        <p:txBody>
          <a:bodyPr vert="horz" lIns="136628" tIns="68313" rIns="136628" bIns="68313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75086" y="5005628"/>
            <a:ext cx="3150393" cy="287537"/>
          </a:xfrm>
          <a:prstGeom prst="rect">
            <a:avLst/>
          </a:prstGeom>
        </p:spPr>
        <p:txBody>
          <a:bodyPr vert="horz" lIns="136628" tIns="68313" rIns="136628" bIns="68313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64CAC-CB37-493E-9709-3134EB5EFD88}" type="datetimeFigureOut">
              <a:rPr lang="cs-CZ" smtClean="0"/>
              <a:t>7.6.2017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13083" y="5005628"/>
            <a:ext cx="4275536" cy="287537"/>
          </a:xfrm>
          <a:prstGeom prst="rect">
            <a:avLst/>
          </a:prstGeom>
        </p:spPr>
        <p:txBody>
          <a:bodyPr vert="horz" lIns="136628" tIns="68313" rIns="136628" bIns="68313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676211" y="5005628"/>
            <a:ext cx="3150393" cy="287537"/>
          </a:xfrm>
          <a:prstGeom prst="rect">
            <a:avLst/>
          </a:prstGeom>
        </p:spPr>
        <p:txBody>
          <a:bodyPr vert="horz" lIns="136628" tIns="68313" rIns="136628" bIns="68313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B02E-37AD-4F4E-808C-D9C545E42B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6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6265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2349" indent="-512349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0089" indent="-426957" algn="l" defTabSz="1366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7828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90961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74091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57223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40354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23484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06614" indent="-341567" algn="l" defTabSz="1366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3130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6265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9395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32525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15656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98789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81919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65051" algn="l" defTabSz="1366265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>
            <a:spLocks noChangeAspect="1"/>
          </p:cNvSpPr>
          <p:nvPr/>
        </p:nvSpPr>
        <p:spPr>
          <a:xfrm>
            <a:off x="7470923" y="609251"/>
            <a:ext cx="5312519" cy="4395341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/>
            <a:r>
              <a:rPr lang="cs-CZ" sz="1500" dirty="0">
                <a:solidFill>
                  <a:schemeClr val="bg1"/>
                </a:solidFill>
                <a:latin typeface="Trebuchet MS" panose="020B0603020202020204" pitchFamily="34" charset="0"/>
              </a:rPr>
              <a:t>Chceme-li být i nadále společností, ke které vzhlíží konkurence, přijměme zásady kodexu jednání za své.</a:t>
            </a:r>
          </a:p>
          <a:p>
            <a:pPr algn="just"/>
            <a:endParaRPr lang="cs-CZ" sz="15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cs-CZ" sz="1500" dirty="0">
                <a:solidFill>
                  <a:schemeClr val="bg1"/>
                </a:solidFill>
                <a:latin typeface="Trebuchet MS" panose="020B0603020202020204" pitchFamily="34" charset="0"/>
              </a:rPr>
              <a:t>Pečujme o naši dobrou pověst a rozvíjejme ji. Dodržujme právní předpisy a nepřihlížejme nepoctivému jednání. Respektujme obchodní partnery i sebe navzájem. Nebojme se zachovat v každé situaci v souladu s nejvyššími standardy etiky podnikání. Buďme korektní a udržíme si důvěru akcionářů, dodavatelů i zákazníků.</a:t>
            </a:r>
          </a:p>
          <a:p>
            <a:pPr algn="just"/>
            <a:endParaRPr lang="cs-CZ" sz="15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cs-CZ" sz="1500" dirty="0">
                <a:solidFill>
                  <a:schemeClr val="bg1"/>
                </a:solidFill>
                <a:latin typeface="Trebuchet MS" panose="020B0603020202020204" pitchFamily="34" charset="0"/>
              </a:rPr>
              <a:t>Věříme, že společně dosáhneme vytyčeného cíle být vedoucí společností na trhu.</a:t>
            </a:r>
          </a:p>
          <a:p>
            <a:pPr algn="just"/>
            <a:endParaRPr lang="cs-CZ" sz="15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/>
            <a:r>
              <a:rPr lang="cs-CZ" sz="1500" dirty="0">
                <a:solidFill>
                  <a:schemeClr val="bg1"/>
                </a:solidFill>
                <a:latin typeface="Trebuchet MS" panose="020B0603020202020204" pitchFamily="34" charset="0"/>
              </a:rPr>
              <a:t>Představenstvo Pražské plynárenské </a:t>
            </a:r>
            <a:r>
              <a:rPr lang="cs-CZ" sz="15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Servis distribuce, a.s., člen koncernu Pražská plynárenská, a.s.</a:t>
            </a:r>
            <a:endParaRPr lang="cs-CZ" sz="15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864563" y="1008201"/>
            <a:ext cx="3060340" cy="1735803"/>
          </a:xfrm>
          <a:prstGeom prst="rect">
            <a:avLst/>
          </a:prstGeom>
          <a:noFill/>
        </p:spPr>
        <p:txBody>
          <a:bodyPr wrap="square" lIns="118815" tIns="59408" rIns="118815" bIns="59408" rtlCol="0" anchor="ctr">
            <a:spAutoFit/>
          </a:bodyPr>
          <a:lstStyle/>
          <a:p>
            <a:r>
              <a:rPr lang="cs-CZ" sz="5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Kodex</a:t>
            </a:r>
            <a:endParaRPr lang="cs-CZ" sz="53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r>
              <a:rPr lang="cs-CZ" sz="5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jednání</a:t>
            </a:r>
            <a:endParaRPr lang="cs-CZ" sz="53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10915" y="1242201"/>
            <a:ext cx="162018" cy="1422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  <p:pic>
        <p:nvPicPr>
          <p:cNvPr id="1026" name="Picture 2" descr="Logo PPS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332" y="3348409"/>
            <a:ext cx="2303463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23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94"/>
          <a:stretch/>
        </p:blipFill>
        <p:spPr>
          <a:xfrm>
            <a:off x="8990670" y="749616"/>
            <a:ext cx="4114435" cy="4075401"/>
          </a:xfrm>
          <a:prstGeom prst="roundRect">
            <a:avLst/>
          </a:prstGeom>
        </p:spPr>
      </p:pic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endParaRPr lang="cs-CZ" sz="1400" dirty="0">
              <a:latin typeface="Trebuchet MS" panose="020B0603020202020204" pitchFamily="34" charset="0"/>
            </a:endParaRP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500"/>
              </a:spcAft>
            </a:pPr>
            <a:r>
              <a:rPr lang="cs-CZ" sz="1400" dirty="0">
                <a:latin typeface="Trebuchet MS" panose="020B0603020202020204" pitchFamily="34" charset="0"/>
              </a:rPr>
              <a:t>Hodláme dodržovat Deset principů </a:t>
            </a:r>
            <a:r>
              <a:rPr lang="en-US" sz="1400" dirty="0">
                <a:latin typeface="Trebuchet MS" panose="020B0603020202020204" pitchFamily="34" charset="0"/>
              </a:rPr>
              <a:t>OSN Global Compact v oblast</a:t>
            </a:r>
            <a:r>
              <a:rPr lang="cs-CZ" sz="1400" dirty="0">
                <a:latin typeface="Trebuchet MS" panose="020B0603020202020204" pitchFamily="34" charset="0"/>
              </a:rPr>
              <a:t>i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cs-CZ" sz="1400" dirty="0">
                <a:latin typeface="Trebuchet MS" panose="020B0603020202020204" pitchFamily="34" charset="0"/>
              </a:rPr>
              <a:t>lidských práv, práce, životního prostředí a boje proti korupci. Stejné jednání vyžadujeme od svých partnerů.</a:t>
            </a:r>
          </a:p>
          <a:p>
            <a:pPr algn="just">
              <a:spcAft>
                <a:spcPts val="1500"/>
              </a:spcAft>
            </a:pPr>
            <a:r>
              <a:rPr lang="cs-CZ" sz="1400" dirty="0">
                <a:latin typeface="Trebuchet MS" panose="020B0603020202020204" pitchFamily="34" charset="0"/>
              </a:rPr>
              <a:t>Jsme signatáři Etického kodexu </a:t>
            </a:r>
            <a:r>
              <a:rPr lang="cs-CZ" sz="1400" dirty="0" smtClean="0">
                <a:latin typeface="Trebuchet MS" panose="020B0603020202020204" pitchFamily="34" charset="0"/>
              </a:rPr>
              <a:t>obchodníka ze dne 26. </a:t>
            </a:r>
            <a:r>
              <a:rPr lang="cs-CZ" sz="1400" smtClean="0">
                <a:latin typeface="Trebuchet MS" panose="020B0603020202020204" pitchFamily="34" charset="0"/>
              </a:rPr>
              <a:t>června 2012 </a:t>
            </a:r>
            <a:r>
              <a:rPr lang="cs-CZ" sz="1400" dirty="0">
                <a:latin typeface="Trebuchet MS" panose="020B0603020202020204" pitchFamily="34" charset="0"/>
              </a:rPr>
              <a:t>v energetických odvětvích a respektujeme jeho principy.</a:t>
            </a:r>
          </a:p>
          <a:p>
            <a:pPr algn="just">
              <a:spcAft>
                <a:spcPts val="1500"/>
              </a:spcAft>
            </a:pPr>
            <a:r>
              <a:rPr lang="cs-CZ" sz="1400" dirty="0">
                <a:latin typeface="Trebuchet MS" panose="020B0603020202020204" pitchFamily="34" charset="0"/>
              </a:rPr>
              <a:t>Při veškeré naší činnosti deklarujeme náš závazek k etickému a bezúhonnému jednání.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655435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Všeobecné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zásady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02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Jednáme čestně. Vyhýbáme se střetu zájmů, vyhýbáme se situacím, ve kterých by osobní zájmy mohly být v rozporu se zájmy společnosti.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Neposkytujeme platby, které by mohly být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považovány za nedovolené. Stejně tak nepřijímáme dary a výhody jejichž účelem je očekávané protiplnění.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Řídíme se pravidly bránícími legalizaci výnosů z trestné činnosti. 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Dbáme na udržování korektních vztahů s obchodními partnery.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Respektujeme licenční podmínky i autorská práva.</a:t>
            </a: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Zachováváme mlčenlivost ohledně všech poskytnutých údajů. Ctíme zásadu ochrany osobních údajů, ale i dalších informací poskytnutých dodavateli a odběrateli. Za tímto účelem udržujeme systém řízení bezpečnosti informací.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Vedeme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záznamy o transakcích, které pravidelně prověřuje nezávislá autorita. Orgánům státní správy, akcionářům, zákazníkům, dodavatelům i médiím předkládáme nezkreslené informace.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Plně spolupracujeme s představiteli veřejné správy.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655435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Vnější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vztahy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2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9" r="20951"/>
          <a:stretch/>
        </p:blipFill>
        <p:spPr>
          <a:xfrm>
            <a:off x="8965106" y="684112"/>
            <a:ext cx="4140000" cy="4140905"/>
          </a:xfrm>
          <a:prstGeom prst="roundRect">
            <a:avLst/>
          </a:prstGeom>
        </p:spPr>
      </p:pic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endParaRPr lang="cs-CZ" sz="1400" dirty="0">
              <a:latin typeface="Trebuchet MS" panose="020B0603020202020204" pitchFamily="34" charset="0"/>
            </a:endParaRP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/>
            <a:r>
              <a:rPr lang="cs-CZ" sz="1400" dirty="0">
                <a:latin typeface="Trebuchet MS" panose="020B0603020202020204" pitchFamily="34" charset="0"/>
              </a:rPr>
              <a:t>Řídíme se veškerými právními normami i regulačními požadavky, které se vztahují k předmětu našeho podnikání. Znalosti v této oblasti prohlubujeme a sdílíme.</a:t>
            </a:r>
          </a:p>
          <a:p>
            <a:pPr algn="just"/>
            <a:endParaRPr lang="cs-CZ" sz="1400" dirty="0">
              <a:latin typeface="Trebuchet MS" panose="020B0603020202020204" pitchFamily="34" charset="0"/>
            </a:endParaRPr>
          </a:p>
          <a:p>
            <a:pPr algn="just"/>
            <a:r>
              <a:rPr lang="cs-CZ" sz="1400" dirty="0">
                <a:latin typeface="Trebuchet MS" panose="020B0603020202020204" pitchFamily="34" charset="0"/>
              </a:rPr>
              <a:t>Je proti našemu přesvědčení poskytovat jakékoli dary přímo či nepřímo politickým stranám a hnutím, nebo organizacím či fyzickým osobám, které jsou na politické strany napojeny.</a:t>
            </a:r>
          </a:p>
          <a:p>
            <a:pPr algn="just"/>
            <a:endParaRPr lang="cs-CZ" sz="1400" dirty="0">
              <a:latin typeface="Trebuchet MS" panose="020B0603020202020204" pitchFamily="34" charset="0"/>
            </a:endParaRPr>
          </a:p>
          <a:p>
            <a:pPr algn="just"/>
            <a:r>
              <a:rPr lang="cs-CZ" sz="1400" dirty="0">
                <a:latin typeface="Trebuchet MS" panose="020B0603020202020204" pitchFamily="34" charset="0"/>
              </a:rPr>
              <a:t>Soutěžíme otevřeně a nezávisle. S konkurenty neuzavíráme žádné dohody – formální ani jiné – ohledně cen, přidělování produktů, trhů, území či zákazníků.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655435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Zákonnost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Nezávislost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68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Dbáme na transparentní a rovný přístup při hodnocení pracovních výkonů, podporujeme otevřenou komunikaci napříč společností.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Osobní vztahy udržujeme na profesionální úrovni.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Netolerujeme užívání návykových látek.</a:t>
            </a: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Stanovili jsme interní standardy pro ochranu zdraví a bezpečnosti práce. Život a zdraví nadřazujeme ostatním zájmům. Pravidelně vyhodnocujeme rizika na všech pracovištích.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Vážíme si různorodosti a usilujeme o harmonické prostředí prosté obtěžování. Rozvíjíme kulturu vzájemného respektu.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Usilujeme o pozitivní kolektivní zaměstnanecké vztahy a neomezujeme právo zaměstnanců na členství v odborové organizaci.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Podporujeme osobní rozvoj každého jednotlivce.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655435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Vnitřní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vztahy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5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3" r="21180"/>
          <a:stretch/>
        </p:blipFill>
        <p:spPr>
          <a:xfrm>
            <a:off x="8965104" y="685018"/>
            <a:ext cx="4140001" cy="4176464"/>
          </a:xfrm>
          <a:prstGeom prst="roundRect">
            <a:avLst/>
          </a:prstGeom>
        </p:spPr>
      </p:pic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endParaRPr lang="cs-CZ" sz="1400" dirty="0">
              <a:latin typeface="Trebuchet MS" panose="020B0603020202020204" pitchFamily="34" charset="0"/>
            </a:endParaRP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Uvědomujeme si, že jako na dodavateli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energií, distributorovi zemního plynu, poskytovateli služeb a významném zaměstnavateli jsou na nás mnozí závislí. Stejně tak si uvědomujeme, že společenská odpovědnost je součástí našeho poslání.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Proto plně usilujeme o udržitelný rozvoj, ochranu životního prostředí a zmírnění dopadů naší činnosti na okolí.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Podporujeme kulturní, sportovní a vědecké projekty na regionální i národní úrovni a podporujeme zaměstnance v jejich charitativní a sociální činnosti.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943467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Společenská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odpovědnost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1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Každý případ bude prověřen. Porušení kodexu může mít dopad v pracovně právní rovině.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Odpovědností vedoucích zaměstnanců je zajistit porozumění zásadám tohoto kodexu podřízenými.</a:t>
            </a: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Členové statutárního orgánu a všichni zaměstnanci  jsou odpovědní za to, že jejich jednání bude v souladu s platným právním řádem, vnitřními akty společnosti a tímto kodexem.</a:t>
            </a:r>
          </a:p>
          <a:p>
            <a:pPr algn="just">
              <a:spcAft>
                <a:spcPts val="1200"/>
              </a:spcAft>
            </a:pPr>
            <a:r>
              <a:rPr lang="cs-CZ" sz="1400" dirty="0">
                <a:latin typeface="Trebuchet MS" panose="020B0603020202020204" pitchFamily="34" charset="0"/>
              </a:rPr>
              <a:t>Posouzení integrity bude předmětem </a:t>
            </a:r>
            <a:r>
              <a:rPr lang="cs-CZ" sz="1400" dirty="0" smtClean="0">
                <a:latin typeface="Trebuchet MS" panose="020B0603020202020204" pitchFamily="34" charset="0"/>
              </a:rPr>
              <a:t>periodického hodnocení.</a:t>
            </a:r>
          </a:p>
          <a:p>
            <a:pPr algn="just">
              <a:spcAft>
                <a:spcPts val="1200"/>
              </a:spcAft>
            </a:pPr>
            <a:r>
              <a:rPr lang="cs-CZ" sz="1400" dirty="0" smtClean="0">
                <a:latin typeface="Trebuchet MS" panose="020B0603020202020204" pitchFamily="34" charset="0"/>
              </a:rPr>
              <a:t>Etická linka a webový portál slouží zaměstnancům k hlášení porušení kodexu. Anonymita i důvěrnost zůstanou zachovány a ohlášení nebude na újmu oznamovateli. </a:t>
            </a:r>
            <a:endParaRPr lang="cs-CZ" sz="14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724421"/>
            <a:ext cx="2655435" cy="1197194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Působnost</a:t>
            </a:r>
          </a:p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kodexu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4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18"/>
          <a:stretch/>
        </p:blipFill>
        <p:spPr>
          <a:xfrm>
            <a:off x="8965105" y="720078"/>
            <a:ext cx="4204147" cy="4104939"/>
          </a:xfrm>
          <a:prstGeom prst="roundRect">
            <a:avLst/>
          </a:prstGeom>
        </p:spPr>
      </p:pic>
      <p:sp>
        <p:nvSpPr>
          <p:cNvPr id="6" name="Zaoblený obdélník 5"/>
          <p:cNvSpPr>
            <a:spLocks noChangeAspect="1"/>
          </p:cNvSpPr>
          <p:nvPr/>
        </p:nvSpPr>
        <p:spPr>
          <a:xfrm>
            <a:off x="8965105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endParaRPr lang="cs-CZ" sz="1400" dirty="0">
              <a:latin typeface="Trebuchet MS" panose="020B0603020202020204" pitchFamily="34" charset="0"/>
            </a:endParaRPr>
          </a:p>
        </p:txBody>
      </p:sp>
      <p:sp>
        <p:nvSpPr>
          <p:cNvPr id="7" name="Zaoblený obdélník 6"/>
          <p:cNvSpPr>
            <a:spLocks noChangeAspect="1"/>
          </p:cNvSpPr>
          <p:nvPr/>
        </p:nvSpPr>
        <p:spPr>
          <a:xfrm>
            <a:off x="4302572" y="685018"/>
            <a:ext cx="4140000" cy="4140000"/>
          </a:xfrm>
          <a:prstGeom prst="roundRect">
            <a:avLst/>
          </a:prstGeom>
          <a:noFill/>
          <a:ln w="127000">
            <a:solidFill>
              <a:srgbClr val="F8A8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628" tIns="68313" rIns="136628" bIns="68313" spcCol="0" rtlCol="0" anchor="ctr"/>
          <a:lstStyle/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Dodržujeme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právní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řád, vnitřní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akty společnosti,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kolektivní smlouvu a etické zásady sumarizované v Kodexu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jednání.</a:t>
            </a:r>
            <a:endParaRPr lang="cs-CZ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Zachováváme mlčenlivost o citlivých a osobních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údajích.</a:t>
            </a:r>
            <a:endParaRPr lang="cs-CZ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Neposkytujeme nedovolené platby. Nepřijímáme a neposkytujeme dary, které by jakkoli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zavazovaly.</a:t>
            </a:r>
            <a:endParaRPr lang="cs-CZ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Soutěžíme </a:t>
            </a: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poctivě a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transparentně.</a:t>
            </a:r>
            <a:endParaRPr lang="cs-CZ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Každého zaměstnance respektujeme jako jednotlivce majícího nárok na kvalitní pracovní </a:t>
            </a:r>
            <a:r>
              <a:rPr lang="cs-CZ" sz="14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podmínky.</a:t>
            </a:r>
            <a:endParaRPr lang="cs-CZ" sz="1400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1400" dirty="0">
                <a:solidFill>
                  <a:schemeClr val="bg1"/>
                </a:solidFill>
                <a:latin typeface="Trebuchet MS" panose="020B0603020202020204" pitchFamily="34" charset="0"/>
              </a:rPr>
              <a:t>Usilujeme o udržitelný rozvoj, ochranu životního prostředí a zmírnění dopadů naší činnosti na okolí.</a:t>
            </a:r>
          </a:p>
        </p:txBody>
      </p:sp>
      <p:sp>
        <p:nvSpPr>
          <p:cNvPr id="9" name="TextovéPole 8"/>
          <p:cNvSpPr txBox="1">
            <a:spLocks noChangeAspect="1"/>
          </p:cNvSpPr>
          <p:nvPr/>
        </p:nvSpPr>
        <p:spPr>
          <a:xfrm>
            <a:off x="927057" y="1980257"/>
            <a:ext cx="2655435" cy="658585"/>
          </a:xfrm>
          <a:prstGeom prst="rect">
            <a:avLst/>
          </a:prstGeom>
          <a:noFill/>
        </p:spPr>
        <p:txBody>
          <a:bodyPr wrap="square" lIns="118815" tIns="59408" rIns="118815" bIns="59408" rtlCol="0">
            <a:spAutoFit/>
          </a:bodyPr>
          <a:lstStyle/>
          <a:p>
            <a:r>
              <a:rPr lang="cs-CZ" sz="35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Shrnutí</a:t>
            </a:r>
            <a:endParaRPr lang="cs-CZ" sz="35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774180" y="1891018"/>
            <a:ext cx="152877" cy="864000"/>
          </a:xfrm>
          <a:prstGeom prst="rect">
            <a:avLst/>
          </a:prstGeom>
          <a:solidFill>
            <a:srgbClr val="F8A8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3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718</Words>
  <Application>Microsoft Office PowerPoint</Application>
  <PresentationFormat>Vlastní</PresentationFormat>
  <Paragraphs>59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PP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Hofman Tomáš Ing.</dc:creator>
  <cp:lastModifiedBy>Routová Petra</cp:lastModifiedBy>
  <cp:revision>80</cp:revision>
  <dcterms:created xsi:type="dcterms:W3CDTF">2015-06-23T12:00:27Z</dcterms:created>
  <dcterms:modified xsi:type="dcterms:W3CDTF">2017-06-07T13:05:50Z</dcterms:modified>
</cp:coreProperties>
</file>